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48"/>
  </p:notesMasterIdLst>
  <p:sldIdLst>
    <p:sldId id="256" r:id="rId2"/>
    <p:sldId id="295" r:id="rId3"/>
    <p:sldId id="258" r:id="rId4"/>
    <p:sldId id="259" r:id="rId5"/>
    <p:sldId id="296" r:id="rId6"/>
    <p:sldId id="260" r:id="rId7"/>
    <p:sldId id="261" r:id="rId8"/>
    <p:sldId id="262" r:id="rId9"/>
    <p:sldId id="263" r:id="rId10"/>
    <p:sldId id="264" r:id="rId11"/>
    <p:sldId id="297" r:id="rId12"/>
    <p:sldId id="265" r:id="rId13"/>
    <p:sldId id="266" r:id="rId14"/>
    <p:sldId id="267" r:id="rId15"/>
    <p:sldId id="268" r:id="rId16"/>
    <p:sldId id="270" r:id="rId17"/>
    <p:sldId id="271" r:id="rId18"/>
    <p:sldId id="298" r:id="rId19"/>
    <p:sldId id="299" r:id="rId20"/>
    <p:sldId id="272" r:id="rId21"/>
    <p:sldId id="273" r:id="rId22"/>
    <p:sldId id="300" r:id="rId23"/>
    <p:sldId id="301" r:id="rId24"/>
    <p:sldId id="274" r:id="rId25"/>
    <p:sldId id="275" r:id="rId26"/>
    <p:sldId id="276" r:id="rId27"/>
    <p:sldId id="277" r:id="rId28"/>
    <p:sldId id="278" r:id="rId29"/>
    <p:sldId id="279" r:id="rId30"/>
    <p:sldId id="302"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303"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Q " initials="AQ"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1061" autoAdjust="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sorterViewPr>
    <p:cViewPr>
      <p:scale>
        <a:sx n="170" d="100"/>
        <a:sy n="170" d="100"/>
      </p:scale>
      <p:origin x="0" y="504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762000"/>
          </a:xfrm>
        </p:spPr>
        <p:txBody>
          <a:bodyPr>
            <a:noAutofit/>
          </a:bodyPr>
          <a:lstStyle/>
          <a:p>
            <a:r>
              <a:rPr lang="en-US" sz="2000" dirty="0"/>
              <a:t>The Economic Production Quantity (EPQ) Model</a:t>
            </a:r>
          </a:p>
        </p:txBody>
      </p:sp>
      <p:sp>
        <p:nvSpPr>
          <p:cNvPr id="7" name="Content Placeholder 6"/>
          <p:cNvSpPr>
            <a:spLocks noGrp="1"/>
          </p:cNvSpPr>
          <p:nvPr>
            <p:ph idx="1"/>
          </p:nvPr>
        </p:nvSpPr>
        <p:spPr>
          <a:xfrm>
            <a:off x="990600" y="685800"/>
            <a:ext cx="7696200" cy="2057400"/>
          </a:xfrm>
        </p:spPr>
        <p:txBody>
          <a:bodyPr>
            <a:noAutofit/>
          </a:bodyPr>
          <a:lstStyle/>
          <a:p>
            <a:pPr lvl="0"/>
            <a:r>
              <a:rPr lang="en-US" sz="1800" dirty="0" smtClean="0"/>
              <a:t>The </a:t>
            </a:r>
            <a:r>
              <a:rPr lang="en-US" sz="1800" dirty="0"/>
              <a:t>economic production quantity (EPQ) model, developed in 1918, is an extension of the EOQ model. </a:t>
            </a:r>
            <a:endParaRPr lang="en-US" sz="1800" dirty="0" smtClean="0"/>
          </a:p>
          <a:p>
            <a:pPr lvl="0"/>
            <a:r>
              <a:rPr lang="en-US" sz="1800" dirty="0" smtClean="0"/>
              <a:t>The </a:t>
            </a:r>
            <a:r>
              <a:rPr lang="en-US" sz="1800" dirty="0"/>
              <a:t>EPQ model is </a:t>
            </a:r>
            <a:r>
              <a:rPr lang="en-US" sz="1800" dirty="0" smtClean="0"/>
              <a:t>used </a:t>
            </a:r>
            <a:r>
              <a:rPr lang="en-US" sz="1800" dirty="0"/>
              <a:t>to determine how much of a product the firm to produce and when. </a:t>
            </a:r>
            <a:endParaRPr lang="en-US" sz="1800" dirty="0" smtClean="0"/>
          </a:p>
          <a:p>
            <a:pPr lvl="0"/>
            <a:r>
              <a:rPr lang="en-US" sz="1800" dirty="0" smtClean="0"/>
              <a:t>The </a:t>
            </a:r>
            <a:r>
              <a:rPr lang="en-US" sz="1800" dirty="0"/>
              <a:t>EPQ model assumes units are received incrementally because they are being produced incrementally. </a:t>
            </a:r>
            <a:endParaRPr lang="en-US" sz="1800" dirty="0" smtClean="0"/>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10</a:t>
            </a:fld>
            <a:endParaRPr lang="en-US" dirty="0"/>
          </a:p>
        </p:txBody>
      </p:sp>
      <p:sp>
        <p:nvSpPr>
          <p:cNvPr id="8" name="Footer Placeholder 3"/>
          <p:cNvSpPr>
            <a:spLocks noGrp="1"/>
          </p:cNvSpPr>
          <p:nvPr>
            <p:ph type="ftr" sz="quarter" idx="11"/>
          </p:nvPr>
        </p:nvSpPr>
        <p:spPr>
          <a:xfrm>
            <a:off x="609600" y="6553200"/>
            <a:ext cx="7010400" cy="290744"/>
          </a:xfrm>
        </p:spPr>
        <p:txBody>
          <a:bodyPr/>
          <a:lstStyle/>
          <a:p>
            <a:r>
              <a:rPr lang="en-US" dirty="0" err="1" smtClean="0"/>
              <a:t>Venkataraman</a:t>
            </a:r>
            <a:r>
              <a:rPr lang="en-US" dirty="0" smtClean="0"/>
              <a:t>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667000"/>
            <a:ext cx="78486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7408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Economic Production Quantity (EPQ) </a:t>
            </a:r>
            <a:r>
              <a:rPr lang="en-US" sz="2400" dirty="0" smtClean="0"/>
              <a:t>Model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905000"/>
            <a:ext cx="82296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03419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Economic Production Quantity (EPQ) Model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00986"/>
            <a:ext cx="8229600" cy="437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80543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16.3</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Ponting </a:t>
            </a:r>
            <a:r>
              <a:rPr lang="en-US" sz="2400" dirty="0"/>
              <a:t>Carpet Mills manufactures a brand called Super Frieze carpets. The setup cost (the cost of setting up the production process) to make Super Frieze carpets is $20 per setup. The holding cost is $1.75 per yard per year, and the annual demand for this carpet is 12,000 yards per year. The manufacturing facility operates 300 days, and 120 yards of the carpet are produced per day. Determine the economic production quantity or run size, the length of the production run in days, the number of setups per year, the maximum inventory level, and the total annual cost</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383379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71600"/>
            <a:ext cx="8284657" cy="4250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63032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000" dirty="0"/>
              <a:t>The EOQ Model </a:t>
            </a:r>
            <a:r>
              <a:rPr lang="en-US" sz="2000" dirty="0" smtClean="0"/>
              <a:t>With </a:t>
            </a:r>
            <a:r>
              <a:rPr lang="en-US" sz="2000" dirty="0"/>
              <a:t>Quantity Discounts</a:t>
            </a:r>
          </a:p>
        </p:txBody>
      </p:sp>
      <p:sp>
        <p:nvSpPr>
          <p:cNvPr id="7" name="Content Placeholder 6"/>
          <p:cNvSpPr>
            <a:spLocks noGrp="1"/>
          </p:cNvSpPr>
          <p:nvPr>
            <p:ph idx="1"/>
          </p:nvPr>
        </p:nvSpPr>
        <p:spPr>
          <a:xfrm>
            <a:off x="990600" y="838200"/>
            <a:ext cx="7696200" cy="2286000"/>
          </a:xfrm>
        </p:spPr>
        <p:txBody>
          <a:bodyPr>
            <a:noAutofit/>
          </a:bodyPr>
          <a:lstStyle/>
          <a:p>
            <a:pPr lvl="0"/>
            <a:r>
              <a:rPr lang="en-US" sz="1800" dirty="0" smtClean="0"/>
              <a:t>EOQ </a:t>
            </a:r>
            <a:r>
              <a:rPr lang="en-US" sz="1800" dirty="0"/>
              <a:t>model assumes there are no quantity discounts, which means that no matter what the order quantity, the unit purchase price of the item remains constant</a:t>
            </a:r>
            <a:r>
              <a:rPr lang="en-US" sz="1800" dirty="0" smtClean="0"/>
              <a:t>.</a:t>
            </a:r>
          </a:p>
          <a:p>
            <a:pPr lvl="0"/>
            <a:r>
              <a:rPr lang="en-US" sz="1800" dirty="0" smtClean="0"/>
              <a:t>Consequently</a:t>
            </a:r>
            <a:r>
              <a:rPr lang="en-US" sz="1800" dirty="0"/>
              <a:t>, the total annual purchase cost (given by the purchase price per unit </a:t>
            </a:r>
            <a:r>
              <a:rPr lang="en-US" sz="1800" dirty="0" smtClean="0"/>
              <a:t>× </a:t>
            </a:r>
            <a:r>
              <a:rPr lang="en-US" sz="1800" dirty="0"/>
              <a:t>the annual demand) has no impact on the minimum cost point on the total annual cost curve</a:t>
            </a:r>
            <a:r>
              <a:rPr lang="en-US" sz="1800" dirty="0" smtClean="0"/>
              <a:t>.</a:t>
            </a:r>
          </a:p>
          <a:p>
            <a:pPr lvl="0"/>
            <a:r>
              <a:rPr lang="en-US" sz="1800" dirty="0" smtClean="0"/>
              <a:t>In </a:t>
            </a:r>
            <a:r>
              <a:rPr lang="en-US" sz="1800" dirty="0"/>
              <a:t>reality, however, most sellers offer their buyers quantity </a:t>
            </a:r>
            <a:r>
              <a:rPr lang="en-US" sz="1800" dirty="0" smtClean="0"/>
              <a:t>discounts</a:t>
            </a:r>
            <a:r>
              <a:rPr lang="en-US" sz="1800" dirty="0" smtClean="0"/>
              <a:t>.</a:t>
            </a:r>
            <a:endParaRPr lang="en-US" sz="18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512" y="3124200"/>
            <a:ext cx="8388288" cy="2685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5571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1: The EOQ </a:t>
            </a:r>
            <a:r>
              <a:rPr lang="en-US" sz="2400" dirty="0" smtClean="0"/>
              <a:t>With </a:t>
            </a:r>
            <a:r>
              <a:rPr lang="en-US" sz="2400" dirty="0"/>
              <a:t>a Quantity Discount When the Holding Cost </a:t>
            </a:r>
            <a:r>
              <a:rPr lang="en-US" sz="2400" dirty="0"/>
              <a:t>I</a:t>
            </a:r>
            <a:r>
              <a:rPr lang="en-US" sz="2400" dirty="0" smtClean="0"/>
              <a:t>s </a:t>
            </a:r>
            <a:r>
              <a:rPr lang="en-US" sz="2400" dirty="0"/>
              <a:t>Constant</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Romano </a:t>
            </a:r>
            <a:r>
              <a:rPr lang="en-US" sz="2400" dirty="0"/>
              <a:t>Chocolates Boutique, a candy and confectionary store, orders chocolates from a supplier in Belgium. The Belgian </a:t>
            </a:r>
            <a:r>
              <a:rPr lang="en-US" sz="2400" dirty="0" smtClean="0"/>
              <a:t>supplier offers </a:t>
            </a:r>
            <a:r>
              <a:rPr lang="en-US" sz="2400" dirty="0"/>
              <a:t>price discounts for larger orders and uses the volume-price discount schedule shown in the following table. Ordering costs are $30 per order, and the holding cost is a constant $15 per case per year. That is, the holding cost per case </a:t>
            </a:r>
            <a:r>
              <a:rPr lang="en-US" sz="2400" dirty="0" smtClean="0"/>
              <a:t>does not </a:t>
            </a:r>
            <a:r>
              <a:rPr lang="en-US" sz="2400" dirty="0"/>
              <a:t>drop as more and more of the product is purchased. The holding cost increases at a constant, incremental rate of $15 per case. The projected annual demand for chocolate is 900 cases.  What order quantity will minimize the total cost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648193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1: The EOQ </a:t>
            </a:r>
            <a:r>
              <a:rPr lang="en-US" sz="2400" dirty="0" smtClean="0"/>
              <a:t>With </a:t>
            </a:r>
            <a:r>
              <a:rPr lang="en-US" sz="2400" dirty="0"/>
              <a:t>a Quantity Discount When the Holding Cost </a:t>
            </a:r>
            <a:r>
              <a:rPr lang="en-US" sz="2400" dirty="0"/>
              <a:t>I</a:t>
            </a:r>
            <a:r>
              <a:rPr lang="en-US" sz="2400" dirty="0" smtClean="0"/>
              <a:t>s </a:t>
            </a:r>
            <a:r>
              <a:rPr lang="en-US" sz="2400" dirty="0"/>
              <a:t>Constant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355" y="1925715"/>
            <a:ext cx="8377238"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01667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1: The EOQ </a:t>
            </a:r>
            <a:r>
              <a:rPr lang="en-US" sz="2400" dirty="0" smtClean="0"/>
              <a:t>With </a:t>
            </a:r>
            <a:r>
              <a:rPr lang="en-US" sz="2400" dirty="0"/>
              <a:t>a Quantity Discount When the Holding Cost </a:t>
            </a:r>
            <a:r>
              <a:rPr lang="en-US" sz="2400" dirty="0"/>
              <a:t>I</a:t>
            </a:r>
            <a:r>
              <a:rPr lang="en-US" sz="2400" dirty="0" smtClean="0"/>
              <a:t>s </a:t>
            </a:r>
            <a:r>
              <a:rPr lang="en-US" sz="2400" dirty="0"/>
              <a:t>Constant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386396"/>
            <a:ext cx="8173279" cy="482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82081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1: The EOQ </a:t>
            </a:r>
            <a:r>
              <a:rPr lang="en-US" sz="2400" dirty="0" smtClean="0"/>
              <a:t>With </a:t>
            </a:r>
            <a:r>
              <a:rPr lang="en-US" sz="2400" dirty="0"/>
              <a:t>a Quantity Discount When the Holding Cost </a:t>
            </a:r>
            <a:r>
              <a:rPr lang="en-US" sz="2400" dirty="0"/>
              <a:t>I</a:t>
            </a:r>
            <a:r>
              <a:rPr lang="en-US" sz="2400" dirty="0" smtClean="0"/>
              <a:t>s </a:t>
            </a:r>
            <a:r>
              <a:rPr lang="en-US" sz="2400" dirty="0"/>
              <a:t>Constant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583" y="1558771"/>
            <a:ext cx="8231187"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12122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72004" y="6553200"/>
            <a:ext cx="457200" cy="331433"/>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Chapter 16: Inventory Control Models</a:t>
            </a:r>
            <a:endParaRPr lang="en-US" cap="none" dirty="0"/>
          </a:p>
        </p:txBody>
      </p:sp>
      <p:sp>
        <p:nvSpPr>
          <p:cNvPr id="2" name="Footer Placeholder 1"/>
          <p:cNvSpPr>
            <a:spLocks noGrp="1"/>
          </p:cNvSpPr>
          <p:nvPr>
            <p:ph type="ftr" sz="quarter" idx="11"/>
          </p:nvPr>
        </p:nvSpPr>
        <p:spPr>
          <a:xfrm>
            <a:off x="0" y="6629400"/>
            <a:ext cx="7278687" cy="264111"/>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437021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2: A Quantity Discount When the Holding Cost </a:t>
            </a:r>
            <a:r>
              <a:rPr lang="en-US" sz="2400" dirty="0"/>
              <a:t>I</a:t>
            </a:r>
            <a:r>
              <a:rPr lang="en-US" sz="2400" dirty="0" smtClean="0"/>
              <a:t>s </a:t>
            </a:r>
            <a:r>
              <a:rPr lang="en-US" sz="2400" dirty="0"/>
              <a:t>Expressed as a </a:t>
            </a:r>
            <a:r>
              <a:rPr lang="en-US" sz="2400" dirty="0" smtClean="0"/>
              <a:t>Percent </a:t>
            </a:r>
            <a:r>
              <a:rPr lang="en-US" sz="2400" dirty="0"/>
              <a:t>of the Unit Price</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 </a:t>
            </a:r>
            <a:r>
              <a:rPr lang="en-US" sz="2400" dirty="0"/>
              <a:t>supplier for Trinity Hospital is offering quantity discounts on catheters. The quantity-price schedule is shown in the table. The annual demand for the catheters is 1,800 units. The ordering cost is $48 per order, and the holding cost is 20% of the unit price per year. What order quantity will minimize the hospital’s total annual cost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994494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2: A Quantity Discount When the Holding Cost </a:t>
            </a:r>
            <a:r>
              <a:rPr lang="en-US" sz="2400" dirty="0" smtClean="0"/>
              <a:t>Is </a:t>
            </a:r>
            <a:r>
              <a:rPr lang="en-US" sz="2400" dirty="0"/>
              <a:t>Expressed as a </a:t>
            </a:r>
            <a:r>
              <a:rPr lang="en-US" sz="2400" dirty="0"/>
              <a:t>P</a:t>
            </a:r>
            <a:r>
              <a:rPr lang="en-US" sz="2400" dirty="0" smtClean="0"/>
              <a:t>ercent </a:t>
            </a:r>
            <a:r>
              <a:rPr lang="en-US" sz="2400" dirty="0"/>
              <a:t>of the</a:t>
            </a:r>
            <a:br>
              <a:rPr lang="en-US" sz="2400" dirty="0"/>
            </a:br>
            <a:r>
              <a:rPr lang="en-US" sz="2400" dirty="0"/>
              <a:t>Unit Price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1999" y="2133600"/>
            <a:ext cx="8279009" cy="2514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0651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2: A Quantity Discount When the Holding Cost </a:t>
            </a:r>
            <a:r>
              <a:rPr lang="en-US" sz="2400" dirty="0"/>
              <a:t>I</a:t>
            </a:r>
            <a:r>
              <a:rPr lang="en-US" sz="2400" dirty="0" smtClean="0"/>
              <a:t>s </a:t>
            </a:r>
            <a:r>
              <a:rPr lang="en-US" sz="2400" dirty="0"/>
              <a:t>Expressed as a </a:t>
            </a:r>
            <a:r>
              <a:rPr lang="en-US" sz="2400" dirty="0"/>
              <a:t>P</a:t>
            </a:r>
            <a:r>
              <a:rPr lang="en-US" sz="2400" dirty="0" smtClean="0"/>
              <a:t>ercent </a:t>
            </a:r>
            <a:r>
              <a:rPr lang="en-US" sz="2400" dirty="0"/>
              <a:t>of the</a:t>
            </a:r>
            <a:br>
              <a:rPr lang="en-US" sz="2400" dirty="0"/>
            </a:br>
            <a:r>
              <a:rPr lang="en-US" sz="2400" dirty="0"/>
              <a:t>Unit Price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3610" y="1447800"/>
            <a:ext cx="8004230" cy="478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9638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Case 2: A Quantity Discount When the Holding Cost </a:t>
            </a:r>
            <a:r>
              <a:rPr lang="en-US" sz="2400" dirty="0" smtClean="0"/>
              <a:t>is </a:t>
            </a:r>
            <a:r>
              <a:rPr lang="en-US" sz="2400" dirty="0"/>
              <a:t>Expressed as a </a:t>
            </a:r>
            <a:r>
              <a:rPr lang="en-US" sz="2400" dirty="0"/>
              <a:t>P</a:t>
            </a:r>
            <a:r>
              <a:rPr lang="en-US" sz="2400" dirty="0" smtClean="0"/>
              <a:t>ercent </a:t>
            </a:r>
            <a:r>
              <a:rPr lang="en-US" sz="2400" dirty="0"/>
              <a:t>of the</a:t>
            </a:r>
            <a:br>
              <a:rPr lang="en-US" sz="2400" dirty="0"/>
            </a:br>
            <a:r>
              <a:rPr lang="en-US" sz="2400" dirty="0"/>
              <a:t>Unit Price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487" y="1752600"/>
            <a:ext cx="7926387" cy="3782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78586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Reorder Point for Continuous Review Systems (EOQ Model) </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Also called the reorder point (ROP), this inventory level is the amount to which the inventory of an item should fall before the firm places a new order to replenish it.</a:t>
            </a:r>
          </a:p>
          <a:p>
            <a:pPr lvl="0"/>
            <a:r>
              <a:rPr lang="en-US" sz="2400" dirty="0" smtClean="0"/>
              <a:t>The reorder point when the both the demand and the lead time are constant.</a:t>
            </a:r>
          </a:p>
          <a:p>
            <a:pPr lvl="0"/>
            <a:r>
              <a:rPr lang="en-US" sz="2400" dirty="0" smtClean="0"/>
              <a:t>The reorder point when the demand is variable and the lead time is constant.</a:t>
            </a:r>
          </a:p>
          <a:p>
            <a:pPr lvl="0"/>
            <a:r>
              <a:rPr lang="en-US" sz="2400" dirty="0" smtClean="0"/>
              <a:t>The reorder point when the demand is constant and the lead time is variable.</a:t>
            </a:r>
          </a:p>
          <a:p>
            <a:pPr lvl="0"/>
            <a:r>
              <a:rPr lang="en-US" sz="2400" dirty="0" smtClean="0"/>
              <a:t>The reorder point when both the demand and the lead time are variable.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605273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800" dirty="0"/>
              <a:t> </a:t>
            </a:r>
            <a:r>
              <a:rPr lang="en-US" sz="2400" dirty="0"/>
              <a:t>Determining the Reorder Point When Both the Demand and the Lead Time Are Constant</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If </a:t>
            </a:r>
            <a:r>
              <a:rPr lang="en-US" sz="2400" dirty="0"/>
              <a:t>both the demand and the lead time are constant, then to determine the inventory level at which to reorder, we need to know the following:</a:t>
            </a:r>
          </a:p>
          <a:p>
            <a:pPr lvl="0"/>
            <a:r>
              <a:rPr lang="en-US" sz="2400" dirty="0" smtClean="0"/>
              <a:t>The </a:t>
            </a:r>
            <a:r>
              <a:rPr lang="en-US" sz="2400" dirty="0"/>
              <a:t>average demand rate (d ̅) (for example, daily or weekly)</a:t>
            </a:r>
          </a:p>
          <a:p>
            <a:pPr lvl="0"/>
            <a:r>
              <a:rPr lang="en-US" sz="2400" dirty="0" smtClean="0"/>
              <a:t>The </a:t>
            </a:r>
            <a:r>
              <a:rPr lang="en-US" sz="2400" dirty="0"/>
              <a:t>lead time (L) in days or weeks</a:t>
            </a:r>
          </a:p>
          <a:p>
            <a:pPr lvl="0"/>
            <a:r>
              <a:rPr lang="en-US" sz="2400" dirty="0"/>
              <a:t>Given this information, the reorder point (R) is:</a:t>
            </a:r>
          </a:p>
          <a:p>
            <a:pPr lvl="0"/>
            <a:r>
              <a:rPr lang="en-US" sz="2400" dirty="0" smtClean="0"/>
              <a:t>R </a:t>
            </a:r>
            <a:r>
              <a:rPr lang="en-US" sz="2400" dirty="0"/>
              <a:t>= d ̅  × L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394870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16.6</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Romano </a:t>
            </a:r>
            <a:r>
              <a:rPr lang="en-US" sz="2400" dirty="0"/>
              <a:t>Chocolates Boutique, a candy and confectionary store, located in Cary, North Carolina orders chocolates from a supplier in Belgium. The projected annual demand for chocolate is 900 cases of chocolate, and the store is open 300 days during the year. The Belgian supplier takes 10 days to deliver the order from the time an order is placed.  If the demand and lead time are assumed to be constant, what is the reorder point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7007227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16.6 (Cont’d)</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Given</a:t>
            </a:r>
            <a:r>
              <a:rPr lang="en-US" sz="2400" dirty="0"/>
              <a:t>: </a:t>
            </a:r>
          </a:p>
          <a:p>
            <a:pPr lvl="0"/>
            <a:r>
              <a:rPr lang="en-US" sz="2400" dirty="0"/>
              <a:t>Annual demand (D) = 900 cases</a:t>
            </a:r>
          </a:p>
          <a:p>
            <a:pPr lvl="0"/>
            <a:r>
              <a:rPr lang="en-US" sz="2400" dirty="0"/>
              <a:t>Number of days the store is open = 300</a:t>
            </a:r>
          </a:p>
          <a:p>
            <a:pPr lvl="0"/>
            <a:r>
              <a:rPr lang="en-US" sz="2400" dirty="0"/>
              <a:t>Lead time = 10 days </a:t>
            </a:r>
          </a:p>
          <a:p>
            <a:pPr lvl="0"/>
            <a:r>
              <a:rPr lang="en-US" sz="2400" dirty="0"/>
              <a:t>	 d ̅  = Annual </a:t>
            </a:r>
            <a:r>
              <a:rPr lang="en-US" sz="2400" dirty="0" smtClean="0"/>
              <a:t>demand/Number </a:t>
            </a:r>
            <a:r>
              <a:rPr lang="en-US" sz="2400" dirty="0"/>
              <a:t>of days the store is open </a:t>
            </a:r>
          </a:p>
          <a:p>
            <a:pPr lvl="0"/>
            <a:r>
              <a:rPr lang="en-US" sz="2400" dirty="0"/>
              <a:t>     = 900/300 = 3 cases per day</a:t>
            </a:r>
          </a:p>
          <a:p>
            <a:pPr lvl="0"/>
            <a:r>
              <a:rPr lang="en-US" sz="2400" dirty="0"/>
              <a:t> R = d ̅  × L = 3 × 10 = 30 cases</a:t>
            </a:r>
          </a:p>
          <a:p>
            <a:pPr lvl="0"/>
            <a:r>
              <a:rPr lang="en-US" sz="2400" dirty="0"/>
              <a:t>The reorder point is 30 cases, which means that the store places a new order for chocolates when the inventory level in stock falls to 30 cases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473599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066800"/>
          </a:xfrm>
        </p:spPr>
        <p:txBody>
          <a:bodyPr>
            <a:noAutofit/>
          </a:bodyPr>
          <a:lstStyle/>
          <a:p>
            <a:r>
              <a:rPr lang="en-US" sz="2400" dirty="0"/>
              <a:t>Determining ROP When the Demand </a:t>
            </a:r>
            <a:r>
              <a:rPr lang="en-US" sz="2400" dirty="0"/>
              <a:t>I</a:t>
            </a:r>
            <a:r>
              <a:rPr lang="en-US" sz="2400" dirty="0" smtClean="0"/>
              <a:t>s </a:t>
            </a:r>
            <a:r>
              <a:rPr lang="en-US" sz="2400" dirty="0"/>
              <a:t>Variable and the Lead Time </a:t>
            </a:r>
            <a:r>
              <a:rPr lang="en-US" sz="2400" dirty="0"/>
              <a:t>I</a:t>
            </a:r>
            <a:r>
              <a:rPr lang="en-US" sz="2400" dirty="0" smtClean="0"/>
              <a:t>s </a:t>
            </a:r>
            <a:r>
              <a:rPr lang="en-US" sz="2400" dirty="0"/>
              <a:t>Constant</a:t>
            </a:r>
          </a:p>
        </p:txBody>
      </p:sp>
      <p:sp>
        <p:nvSpPr>
          <p:cNvPr id="7" name="Content Placeholder 6"/>
          <p:cNvSpPr>
            <a:spLocks noGrp="1"/>
          </p:cNvSpPr>
          <p:nvPr>
            <p:ph idx="1"/>
          </p:nvPr>
        </p:nvSpPr>
        <p:spPr>
          <a:xfrm>
            <a:off x="990600" y="1295400"/>
            <a:ext cx="7696200" cy="1600200"/>
          </a:xfrm>
        </p:spPr>
        <p:txBody>
          <a:bodyPr>
            <a:noAutofit/>
          </a:bodyPr>
          <a:lstStyle/>
          <a:p>
            <a:pPr lvl="0"/>
            <a:r>
              <a:rPr lang="en-US" sz="1400" dirty="0" smtClean="0"/>
              <a:t>If </a:t>
            </a:r>
            <a:r>
              <a:rPr lang="en-US" sz="1400" dirty="0"/>
              <a:t>the demand for the product is not known and is fluctuating, then the greatest risk of running out of inventory occurs during the lead time</a:t>
            </a:r>
            <a:r>
              <a:rPr lang="en-US" sz="1400" dirty="0" smtClean="0"/>
              <a:t>.</a:t>
            </a:r>
          </a:p>
          <a:p>
            <a:pPr lvl="0"/>
            <a:r>
              <a:rPr lang="en-US" sz="1400" dirty="0" smtClean="0"/>
              <a:t>Under </a:t>
            </a:r>
            <a:r>
              <a:rPr lang="en-US" sz="1400" dirty="0"/>
              <a:t>conditions of variable demand and constant lead time, the reorder point is:</a:t>
            </a:r>
          </a:p>
          <a:p>
            <a:pPr lvl="0"/>
            <a:r>
              <a:rPr lang="en-US" sz="1400" dirty="0" smtClean="0"/>
              <a:t>R </a:t>
            </a:r>
            <a:r>
              <a:rPr lang="en-US" sz="1400" dirty="0"/>
              <a:t>= d ̅  × L + SS			</a:t>
            </a:r>
          </a:p>
          <a:p>
            <a:pPr lvl="0"/>
            <a:r>
              <a:rPr lang="en-US" sz="1400" dirty="0"/>
              <a:t>Where</a:t>
            </a:r>
          </a:p>
          <a:p>
            <a:pPr lvl="0"/>
            <a:r>
              <a:rPr lang="en-US" sz="1400" dirty="0" smtClean="0"/>
              <a:t>SS </a:t>
            </a:r>
            <a:r>
              <a:rPr lang="en-US" sz="1400" dirty="0"/>
              <a:t>is the safety stock</a:t>
            </a:r>
            <a:r>
              <a:rPr lang="en-US" sz="1400" dirty="0" smtClean="0"/>
              <a:t>.</a:t>
            </a:r>
            <a:endParaRPr lang="en-US" sz="1400" dirty="0"/>
          </a:p>
        </p:txBody>
      </p:sp>
      <p:sp>
        <p:nvSpPr>
          <p:cNvPr id="5" name="Slide Number Placeholder 4"/>
          <p:cNvSpPr>
            <a:spLocks noGrp="1"/>
          </p:cNvSpPr>
          <p:nvPr>
            <p:ph type="sldNum" sz="quarter" idx="12"/>
          </p:nvPr>
        </p:nvSpPr>
        <p:spPr>
          <a:xfrm>
            <a:off x="8683055" y="6553200"/>
            <a:ext cx="457200" cy="304800"/>
          </a:xfrm>
        </p:spPr>
        <p:txBody>
          <a:bodyPr/>
          <a:lstStyle/>
          <a:p>
            <a:fld id="{B6F15528-21DE-4FAA-801E-634DDDAF4B2B}" type="slidenum">
              <a:rPr lang="en-US" smtClean="0"/>
              <a:pPr/>
              <a:t>28</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61207"/>
            <a:ext cx="5638800" cy="36078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00649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914400"/>
          </a:xfrm>
        </p:spPr>
        <p:txBody>
          <a:bodyPr>
            <a:noAutofit/>
          </a:bodyPr>
          <a:lstStyle/>
          <a:p>
            <a:r>
              <a:rPr lang="en-US" sz="2000" dirty="0"/>
              <a:t>Determining ROP When the Demand </a:t>
            </a:r>
            <a:r>
              <a:rPr lang="en-US" sz="2000" dirty="0"/>
              <a:t>I</a:t>
            </a:r>
            <a:r>
              <a:rPr lang="en-US" sz="2000" dirty="0" smtClean="0"/>
              <a:t>s </a:t>
            </a:r>
            <a:r>
              <a:rPr lang="en-US" sz="2000" dirty="0"/>
              <a:t>Constant and the Lead Time </a:t>
            </a:r>
            <a:r>
              <a:rPr lang="en-US" sz="2000" dirty="0"/>
              <a:t>I</a:t>
            </a:r>
            <a:r>
              <a:rPr lang="en-US" sz="2000" dirty="0" smtClean="0"/>
              <a:t>s </a:t>
            </a:r>
            <a:r>
              <a:rPr lang="en-US" sz="2000" dirty="0"/>
              <a:t>Normal</a:t>
            </a:r>
          </a:p>
        </p:txBody>
      </p:sp>
      <p:sp>
        <p:nvSpPr>
          <p:cNvPr id="7" name="Content Placeholder 6"/>
          <p:cNvSpPr>
            <a:spLocks noGrp="1"/>
          </p:cNvSpPr>
          <p:nvPr>
            <p:ph idx="1"/>
          </p:nvPr>
        </p:nvSpPr>
        <p:spPr>
          <a:xfrm>
            <a:off x="990600" y="1066800"/>
            <a:ext cx="7696200" cy="1066800"/>
          </a:xfrm>
        </p:spPr>
        <p:txBody>
          <a:bodyPr>
            <a:noAutofit/>
          </a:bodyPr>
          <a:lstStyle/>
          <a:p>
            <a:pPr lvl="0"/>
            <a:r>
              <a:rPr lang="en-US" sz="1600" dirty="0" smtClean="0"/>
              <a:t>When </a:t>
            </a:r>
            <a:r>
              <a:rPr lang="en-US" sz="1600" dirty="0"/>
              <a:t>the lead time is constant, and the demand fluctuates in a normally distributed way during the lead time, the complete reorder point formula is:</a:t>
            </a:r>
          </a:p>
          <a:p>
            <a:pPr lvl="0"/>
            <a:r>
              <a:rPr lang="en-US" sz="1600" dirty="0"/>
              <a:t>R =  d ̅  × L + Z × </a:t>
            </a:r>
            <a:r>
              <a:rPr lang="en-US" sz="1600" dirty="0" err="1"/>
              <a:t>σd</a:t>
            </a:r>
            <a:r>
              <a:rPr lang="en-US" sz="1600" dirty="0"/>
              <a:t> × √L </a:t>
            </a:r>
            <a:r>
              <a:rPr lang="en-US" sz="2400" dirty="0"/>
              <a:t>		</a:t>
            </a:r>
          </a:p>
          <a:p>
            <a:pPr marL="0" lvl="0" indent="0">
              <a:buNone/>
            </a:pPr>
            <a:r>
              <a:rPr lang="en-US" sz="2400" dirty="0"/>
              <a:t>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133600"/>
            <a:ext cx="5954522" cy="4088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076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Describe </a:t>
            </a:r>
            <a:r>
              <a:rPr lang="en-US" sz="2400" dirty="0"/>
              <a:t>the Basic </a:t>
            </a:r>
            <a:r>
              <a:rPr lang="en-US" sz="2400" dirty="0" smtClean="0"/>
              <a:t>EOQ </a:t>
            </a:r>
            <a:r>
              <a:rPr lang="en-US" sz="2400" dirty="0"/>
              <a:t>model, its assumptions, and use the model to solve problems.</a:t>
            </a:r>
          </a:p>
          <a:p>
            <a:pPr lvl="0"/>
            <a:r>
              <a:rPr lang="en-US" sz="2400" dirty="0" smtClean="0"/>
              <a:t>Utilize </a:t>
            </a:r>
            <a:r>
              <a:rPr lang="en-US" sz="2400" dirty="0"/>
              <a:t>the </a:t>
            </a:r>
            <a:r>
              <a:rPr lang="en-US" sz="2400" dirty="0" smtClean="0"/>
              <a:t>EPQ model </a:t>
            </a:r>
            <a:r>
              <a:rPr lang="en-US" sz="2400" dirty="0"/>
              <a:t>to solve problems.</a:t>
            </a:r>
          </a:p>
          <a:p>
            <a:pPr lvl="0"/>
            <a:r>
              <a:rPr lang="en-US" sz="2400" dirty="0" smtClean="0"/>
              <a:t>Solve </a:t>
            </a:r>
            <a:r>
              <a:rPr lang="en-US" sz="2400" dirty="0"/>
              <a:t>problems using the EOQ model with quantity discounts.</a:t>
            </a:r>
          </a:p>
          <a:p>
            <a:pPr lvl="0"/>
            <a:r>
              <a:rPr lang="en-US" sz="2400" dirty="0" smtClean="0"/>
              <a:t>Discuss </a:t>
            </a:r>
            <a:r>
              <a:rPr lang="en-US" sz="2400" dirty="0"/>
              <a:t>the various reorder point models, and work typical </a:t>
            </a:r>
            <a:r>
              <a:rPr lang="en-US" sz="2400" dirty="0" smtClean="0"/>
              <a:t>problems.</a:t>
            </a:r>
            <a:endParaRPr lang="en-US" sz="2400" dirty="0"/>
          </a:p>
          <a:p>
            <a:pPr lvl="0"/>
            <a:r>
              <a:rPr lang="en-US" sz="2400" dirty="0" smtClean="0"/>
              <a:t>Explain </a:t>
            </a:r>
            <a:r>
              <a:rPr lang="en-US" sz="2400" dirty="0"/>
              <a:t>periodic review </a:t>
            </a:r>
            <a:r>
              <a:rPr lang="en-US" sz="2400" dirty="0" smtClean="0"/>
              <a:t>systems </a:t>
            </a:r>
            <a:r>
              <a:rPr lang="en-US" sz="2400" dirty="0"/>
              <a:t>and work typical </a:t>
            </a:r>
            <a:r>
              <a:rPr lang="en-US" sz="2400" dirty="0" smtClean="0"/>
              <a:t>problems.</a:t>
            </a:r>
            <a:endParaRPr lang="en-US" sz="2400" dirty="0"/>
          </a:p>
          <a:p>
            <a:pPr lvl="0"/>
            <a:r>
              <a:rPr lang="en-US" sz="2400" dirty="0" smtClean="0"/>
              <a:t>Discuss </a:t>
            </a:r>
            <a:r>
              <a:rPr lang="en-US" sz="2400" dirty="0"/>
              <a:t>single period inventory </a:t>
            </a:r>
            <a:r>
              <a:rPr lang="en-US" sz="2400" dirty="0" smtClean="0"/>
              <a:t>systems </a:t>
            </a:r>
            <a:r>
              <a:rPr lang="en-US" sz="2400" dirty="0"/>
              <a:t>and work typical </a:t>
            </a:r>
            <a:r>
              <a:rPr lang="en-US" sz="2400" dirty="0" smtClean="0"/>
              <a:t>problems.</a:t>
            </a:r>
            <a:endParaRPr lang="en-US" sz="2400" dirty="0"/>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Determining ROP When the Demand </a:t>
            </a:r>
            <a:r>
              <a:rPr lang="en-US" sz="2400" dirty="0"/>
              <a:t>I</a:t>
            </a:r>
            <a:r>
              <a:rPr lang="en-US" sz="2400" dirty="0" smtClean="0"/>
              <a:t>s </a:t>
            </a:r>
            <a:r>
              <a:rPr lang="en-US" sz="2400" dirty="0"/>
              <a:t>Constant and the Lead Time </a:t>
            </a:r>
            <a:r>
              <a:rPr lang="en-US" sz="2400" dirty="0"/>
              <a:t>I</a:t>
            </a:r>
            <a:r>
              <a:rPr lang="en-US" sz="2400" dirty="0" smtClean="0"/>
              <a:t>s Normal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133600"/>
            <a:ext cx="8201943"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0760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16.7</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Great </a:t>
            </a:r>
            <a:r>
              <a:rPr lang="en-US" sz="2400" dirty="0"/>
              <a:t>Lakes Drugs is a pharmaceutical wholesaler to independent drugstores.  The company wants to determine an optimal safety stock and reorder point policy for its popular Breathe Easy brand of cold remedy. The lead time for the delivery of Breathe Easy from its manufacturer has averaged a constant four working days. The demand for this product during the lead time is normally distributed with an average daily demand of 30 cases and a daily standard deviation of 6 cases. If Great Lakes Drugs wishes to provide its customers a service level of 93%, what should the safety stock and reorder point for Breathe Easy be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803536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16.7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752600"/>
            <a:ext cx="8360906" cy="3549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68921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Determining the Reorder Point When Demand </a:t>
            </a:r>
            <a:r>
              <a:rPr lang="en-US" sz="2400" dirty="0"/>
              <a:t>I</a:t>
            </a:r>
            <a:r>
              <a:rPr lang="en-US" sz="2400" dirty="0" smtClean="0"/>
              <a:t>s </a:t>
            </a:r>
            <a:r>
              <a:rPr lang="en-US" sz="2400" dirty="0"/>
              <a:t>Constant and the Lead Time </a:t>
            </a:r>
            <a:r>
              <a:rPr lang="en-US" sz="2400" dirty="0" smtClean="0"/>
              <a:t>I</a:t>
            </a:r>
            <a:r>
              <a:rPr lang="en-US" sz="2400" dirty="0" smtClean="0"/>
              <a:t>s </a:t>
            </a:r>
            <a:r>
              <a:rPr lang="en-US" sz="2400" dirty="0"/>
              <a:t>Variable</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If </a:t>
            </a:r>
            <a:r>
              <a:rPr lang="en-US" sz="2400" dirty="0"/>
              <a:t>demand is constant, but the lead time fluctuates, the reorder point and the associated safety stock for specified service levels can be determined by the following reorder point equation, assuming that the lead times are normally distributed. </a:t>
            </a:r>
          </a:p>
          <a:p>
            <a:pPr lvl="0"/>
            <a:r>
              <a:rPr lang="en-US" sz="2400" dirty="0" smtClean="0"/>
              <a:t>R </a:t>
            </a:r>
            <a:r>
              <a:rPr lang="en-US" sz="2400" dirty="0"/>
              <a:t>= d ×  L ̅ + Z × d × </a:t>
            </a:r>
            <a:r>
              <a:rPr lang="en-US" sz="2400" dirty="0" err="1"/>
              <a:t>σL</a:t>
            </a:r>
            <a:r>
              <a:rPr lang="en-US" sz="2400" dirty="0"/>
              <a:t>, 			 </a:t>
            </a:r>
          </a:p>
          <a:p>
            <a:pPr lvl="0"/>
            <a:r>
              <a:rPr lang="en-US" sz="2400" dirty="0" smtClean="0"/>
              <a:t>d </a:t>
            </a:r>
            <a:r>
              <a:rPr lang="en-US" sz="2400" dirty="0"/>
              <a:t>= the daily or weekly demand</a:t>
            </a:r>
          </a:p>
          <a:p>
            <a:pPr lvl="0"/>
            <a:r>
              <a:rPr lang="en-US" sz="2400" dirty="0" smtClean="0"/>
              <a:t>L </a:t>
            </a:r>
            <a:r>
              <a:rPr lang="en-US" sz="2400" dirty="0"/>
              <a:t>̅ = the mean, or average, lead </a:t>
            </a:r>
            <a:r>
              <a:rPr lang="en-US" sz="2400" dirty="0" smtClean="0"/>
              <a:t>time</a:t>
            </a:r>
            <a:endParaRPr lang="en-US" sz="2400" dirty="0"/>
          </a:p>
          <a:p>
            <a:pPr lvl="0"/>
            <a:r>
              <a:rPr lang="en-US" sz="2400" dirty="0" err="1" smtClean="0"/>
              <a:t>σL</a:t>
            </a:r>
            <a:r>
              <a:rPr lang="en-US" sz="2400" dirty="0" smtClean="0"/>
              <a:t> </a:t>
            </a:r>
            <a:r>
              <a:rPr lang="en-US" sz="2400" dirty="0"/>
              <a:t>= the standard of the lead time in days or weeks</a:t>
            </a:r>
          </a:p>
          <a:p>
            <a:pPr lvl="0"/>
            <a:r>
              <a:rPr lang="en-US" sz="2400" dirty="0" smtClean="0"/>
              <a:t>Z </a:t>
            </a:r>
            <a:r>
              <a:rPr lang="en-US" sz="2400" dirty="0"/>
              <a:t>= the service factor value for the specified service level (from Appendix B)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602816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16.8</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 </a:t>
            </a:r>
            <a:r>
              <a:rPr lang="en-US" sz="2400" dirty="0"/>
              <a:t>weekly demand for a special brand of tikka masala curry sauce at an Indian restaurant is a constant 60 jars per week. The lead times for the sauce fluctuates in a normally distributed way with a mean of 5 weeks and a standard deviation of 1 week. The restaurant manager, </a:t>
            </a:r>
            <a:r>
              <a:rPr lang="en-US" sz="2400" dirty="0" err="1"/>
              <a:t>Amisha</a:t>
            </a:r>
            <a:r>
              <a:rPr lang="en-US" sz="2400" dirty="0"/>
              <a:t> Patel, is willing to accept a stock-out risk of 3%. Given this information,</a:t>
            </a:r>
          </a:p>
          <a:p>
            <a:pPr lvl="0"/>
            <a:r>
              <a:rPr lang="en-US" sz="2400" dirty="0" smtClean="0"/>
              <a:t>What </a:t>
            </a:r>
            <a:r>
              <a:rPr lang="en-US" sz="2400" dirty="0"/>
              <a:t>are the service level and the corresponding service factor (Z) values?</a:t>
            </a:r>
          </a:p>
          <a:p>
            <a:pPr lvl="0"/>
            <a:r>
              <a:rPr lang="en-US" sz="2400" dirty="0" smtClean="0"/>
              <a:t>What </a:t>
            </a:r>
            <a:r>
              <a:rPr lang="en-US" sz="2400" dirty="0"/>
              <a:t>is the reorder point, and how much of the order is the safety stock</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738227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16.8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805034"/>
            <a:ext cx="8210551" cy="3571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96702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Determining the Reorder Point When Both the Demand and the Lead Times </a:t>
            </a:r>
            <a:r>
              <a:rPr lang="en-US" sz="2400" dirty="0"/>
              <a:t>A</a:t>
            </a:r>
            <a:r>
              <a:rPr lang="en-US" sz="2400" dirty="0" smtClean="0"/>
              <a:t>re </a:t>
            </a:r>
            <a:r>
              <a:rPr lang="en-US" sz="2400" dirty="0"/>
              <a:t>Variable</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If </a:t>
            </a:r>
            <a:r>
              <a:rPr lang="en-US" sz="2400" dirty="0"/>
              <a:t>both the demand and lead times are variable, and assuming that they are independent and are fluctuating in a normally distributed way, then the reorder point and the associated safety stock for specified service levels can be determined by: </a:t>
            </a:r>
          </a:p>
          <a:p>
            <a:pPr lvl="0"/>
            <a:r>
              <a:rPr lang="en-US" sz="2400" dirty="0" smtClean="0"/>
              <a:t>R </a:t>
            </a:r>
            <a:r>
              <a:rPr lang="en-US" sz="2400" dirty="0"/>
              <a:t>= d ̅ × L ̅ + Z × √((L ̅* σ_d^2  )  +(d ̅^2× σ_L^2</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704349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16.9</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Tat </a:t>
            </a:r>
            <a:r>
              <a:rPr lang="en-US" sz="2400" dirty="0" err="1"/>
              <a:t>Hing</a:t>
            </a:r>
            <a:r>
              <a:rPr lang="en-US" sz="2400" dirty="0"/>
              <a:t> Hardware Store in Hong Kong sells brushes for electric motors. The daily demand for these brushes follows a normal distribution with a mean of 20 brushes and a standard deviation of 4 brushes. </a:t>
            </a:r>
            <a:r>
              <a:rPr lang="en-US" sz="2400" dirty="0" err="1"/>
              <a:t>Youngbin</a:t>
            </a:r>
            <a:r>
              <a:rPr lang="en-US" sz="2400" dirty="0"/>
              <a:t> Son, the store’s manager, orders these brushes from a supplier whose delivery lead time also fluctuates in a normally distributed way with a mean of 8 days and standard deviation of 2 days.  Son would like at most a 2% chance of running out of stock during any replenishment period.  What is the reorder point and the safety stock for these brushes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134391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16.9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25606"/>
            <a:ext cx="8219313"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7919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838200"/>
          </a:xfrm>
        </p:spPr>
        <p:txBody>
          <a:bodyPr>
            <a:noAutofit/>
          </a:bodyPr>
          <a:lstStyle/>
          <a:p>
            <a:r>
              <a:rPr lang="en-US" sz="2400" dirty="0"/>
              <a:t>How Much </a:t>
            </a:r>
            <a:r>
              <a:rPr lang="en-US" sz="2400" dirty="0" smtClean="0"/>
              <a:t>to </a:t>
            </a:r>
            <a:r>
              <a:rPr lang="en-US" sz="2400" dirty="0"/>
              <a:t>Order: Periodic Review Systems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709296"/>
            <a:ext cx="6458674" cy="5462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2590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r>
              <a:rPr lang="en-US" sz="2400" dirty="0"/>
              <a:t>The Economic Order Quantity (EOQ) </a:t>
            </a:r>
            <a:r>
              <a:rPr lang="en-US" sz="2400" dirty="0" smtClean="0"/>
              <a:t>Model</a:t>
            </a:r>
            <a:endParaRPr lang="en-US" sz="2400" dirty="0"/>
          </a:p>
        </p:txBody>
      </p:sp>
      <p:sp>
        <p:nvSpPr>
          <p:cNvPr id="7" name="Content Placeholder 6"/>
          <p:cNvSpPr>
            <a:spLocks noGrp="1"/>
          </p:cNvSpPr>
          <p:nvPr>
            <p:ph idx="1"/>
          </p:nvPr>
        </p:nvSpPr>
        <p:spPr>
          <a:xfrm>
            <a:off x="990600" y="1066800"/>
            <a:ext cx="7696200" cy="1600200"/>
          </a:xfrm>
        </p:spPr>
        <p:txBody>
          <a:bodyPr>
            <a:noAutofit/>
          </a:bodyPr>
          <a:lstStyle/>
          <a:p>
            <a:pPr lvl="0"/>
            <a:r>
              <a:rPr lang="en-US" sz="2000" dirty="0" smtClean="0"/>
              <a:t>In </a:t>
            </a:r>
            <a:r>
              <a:rPr lang="en-US" sz="2000" dirty="0"/>
              <a:t>continuous review systems, the economic order quantity (EOQ) model is simplest of the three models to use.  </a:t>
            </a:r>
            <a:endParaRPr lang="en-US" sz="2000" dirty="0" smtClean="0"/>
          </a:p>
          <a:p>
            <a:pPr lvl="0"/>
            <a:r>
              <a:rPr lang="en-US" sz="2000" dirty="0" smtClean="0"/>
              <a:t>The </a:t>
            </a:r>
            <a:r>
              <a:rPr lang="en-US" sz="2000" dirty="0"/>
              <a:t>EOQ model applies if we can make the assumptions in Table 16.1.</a:t>
            </a:r>
          </a:p>
          <a:p>
            <a:pPr marL="0" lvl="0" indent="0">
              <a:buNone/>
            </a:pP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14600"/>
            <a:ext cx="8363926"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38372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How Much </a:t>
            </a:r>
            <a:r>
              <a:rPr lang="en-US" sz="2400" dirty="0" smtClean="0"/>
              <a:t>to </a:t>
            </a:r>
            <a:r>
              <a:rPr lang="en-US" sz="2400" dirty="0"/>
              <a:t>Order: Periodic Review Systems (Cont’d)</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For </a:t>
            </a:r>
            <a:r>
              <a:rPr lang="en-US" sz="2400" dirty="0"/>
              <a:t>fixed-order interval systems, the predetermined target inventory level (T) should be high enough to meet all demand (except the most unusual and extreme instances) during the review period (RP) and the lead time (L</a:t>
            </a:r>
            <a:r>
              <a:rPr lang="en-US" sz="2400" dirty="0" smtClean="0"/>
              <a:t>).</a:t>
            </a:r>
            <a:endParaRPr lang="en-US" sz="2400" dirty="0"/>
          </a:p>
          <a:p>
            <a:pPr lvl="0"/>
            <a:r>
              <a:rPr lang="en-US" sz="2400" dirty="0" smtClean="0"/>
              <a:t>T </a:t>
            </a:r>
            <a:r>
              <a:rPr lang="en-US" sz="2400" dirty="0"/>
              <a:t>=  d ̅  × (RP + L) + Z × </a:t>
            </a:r>
            <a:r>
              <a:rPr lang="en-US" sz="2400" dirty="0" err="1"/>
              <a:t>σd</a:t>
            </a:r>
            <a:r>
              <a:rPr lang="en-US" sz="2400" dirty="0"/>
              <a:t> × √(RP+L</a:t>
            </a:r>
            <a:r>
              <a:rPr lang="en-US" sz="2400" dirty="0" smtClean="0"/>
              <a:t>)</a:t>
            </a:r>
            <a:r>
              <a:rPr lang="en-US" sz="2400" dirty="0"/>
              <a:t>		</a:t>
            </a:r>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8738753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16.10</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A </a:t>
            </a:r>
            <a:r>
              <a:rPr lang="en-US" sz="2400" dirty="0"/>
              <a:t>grocery store orders a particular brand of shampoo from the same supplier every 25 days. The lead time for an order is 5 days. The daily demand for the shampoo is approximately normal with a mean of 10 bottles per day and a daily standard deviation of 2 bottles. The desired service level for this shampoo is 95%. </a:t>
            </a:r>
          </a:p>
          <a:p>
            <a:pPr lvl="1"/>
            <a:r>
              <a:rPr lang="en-US" sz="2000" dirty="0" smtClean="0"/>
              <a:t>What </a:t>
            </a:r>
            <a:r>
              <a:rPr lang="en-US" sz="2000" dirty="0"/>
              <a:t>is the target inventory level?</a:t>
            </a:r>
          </a:p>
          <a:p>
            <a:pPr lvl="1"/>
            <a:r>
              <a:rPr lang="en-US" sz="2000" dirty="0" smtClean="0"/>
              <a:t>What </a:t>
            </a:r>
            <a:r>
              <a:rPr lang="en-US" sz="2000" dirty="0"/>
              <a:t>is the average amount of safety stock?</a:t>
            </a:r>
          </a:p>
          <a:p>
            <a:pPr lvl="1"/>
            <a:r>
              <a:rPr lang="en-US" sz="2000" dirty="0" smtClean="0"/>
              <a:t>If </a:t>
            </a:r>
            <a:r>
              <a:rPr lang="en-US" sz="2000" dirty="0"/>
              <a:t>the amount on hand at reorder time is 50 bottles, what should the order quantity be</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158610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16.10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223" y="1523999"/>
            <a:ext cx="8022265" cy="408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57116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How Much to Order: </a:t>
            </a:r>
            <a:r>
              <a:rPr lang="en-US" sz="2400" dirty="0" smtClean="0"/>
              <a:t>Single </a:t>
            </a:r>
            <a:r>
              <a:rPr lang="en-US" sz="2400" dirty="0"/>
              <a:t>P</a:t>
            </a:r>
            <a:r>
              <a:rPr lang="en-US" sz="2400" dirty="0" smtClean="0"/>
              <a:t>eriod </a:t>
            </a:r>
            <a:r>
              <a:rPr lang="en-US" sz="2400" dirty="0"/>
              <a:t>Inventory Systems</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The </a:t>
            </a:r>
            <a:r>
              <a:rPr lang="en-US" sz="2400" dirty="0"/>
              <a:t>optimal ordering amount should achieve a balance between stock-out costs and the cost of having excess inventory. </a:t>
            </a:r>
            <a:endParaRPr lang="en-US" sz="2400" dirty="0" smtClean="0"/>
          </a:p>
          <a:p>
            <a:pPr lvl="0"/>
            <a:r>
              <a:rPr lang="en-US" sz="2400" dirty="0" smtClean="0"/>
              <a:t>Service </a:t>
            </a:r>
            <a:r>
              <a:rPr lang="en-US" sz="2400" dirty="0"/>
              <a:t>Level = C_s/((C_s+ </a:t>
            </a:r>
            <a:r>
              <a:rPr lang="en-US" sz="2400" dirty="0" err="1"/>
              <a:t>C_o</a:t>
            </a:r>
            <a:r>
              <a:rPr lang="en-US" sz="2400" dirty="0"/>
              <a:t>))		</a:t>
            </a:r>
          </a:p>
          <a:p>
            <a:pPr lvl="0"/>
            <a:r>
              <a:rPr lang="en-US" sz="2400" dirty="0" smtClean="0"/>
              <a:t>C_s </a:t>
            </a:r>
            <a:r>
              <a:rPr lang="en-US" sz="2400" dirty="0"/>
              <a:t>= the marginal cost of a shortage, which equals the revenue per unit minus the cost per unit </a:t>
            </a:r>
          </a:p>
          <a:p>
            <a:pPr lvl="0"/>
            <a:r>
              <a:rPr lang="en-US" sz="2400" dirty="0" err="1" smtClean="0"/>
              <a:t>C_o</a:t>
            </a:r>
            <a:r>
              <a:rPr lang="en-US" sz="2400" dirty="0" smtClean="0"/>
              <a:t> </a:t>
            </a:r>
            <a:r>
              <a:rPr lang="en-US" sz="2400" dirty="0"/>
              <a:t>= the marginal cost of an overage, which equals the purchase cost per unit minus the salvage value per unit</a:t>
            </a:r>
          </a:p>
          <a:p>
            <a:pPr lvl="0"/>
            <a:r>
              <a:rPr lang="en-US" sz="2400" dirty="0" smtClean="0"/>
              <a:t>So </a:t>
            </a:r>
            <a:r>
              <a:rPr lang="en-US" sz="2400" dirty="0"/>
              <a:t>= d ̅ + Z × </a:t>
            </a:r>
            <a:r>
              <a:rPr lang="en-US" sz="2400" dirty="0" err="1"/>
              <a:t>σ_d</a:t>
            </a:r>
            <a:endParaRPr lang="en-US" sz="2400" dirty="0"/>
          </a:p>
          <a:p>
            <a:pPr lvl="0"/>
            <a:endParaRPr lang="en-US" sz="2400" dirty="0"/>
          </a:p>
          <a:p>
            <a:pPr lvl="0"/>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2834454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16.11</a:t>
            </a:r>
          </a:p>
        </p:txBody>
      </p:sp>
      <p:sp>
        <p:nvSpPr>
          <p:cNvPr id="7" name="Content Placeholder 6"/>
          <p:cNvSpPr>
            <a:spLocks noGrp="1"/>
          </p:cNvSpPr>
          <p:nvPr>
            <p:ph idx="1"/>
          </p:nvPr>
        </p:nvSpPr>
        <p:spPr>
          <a:xfrm>
            <a:off x="990600" y="1371600"/>
            <a:ext cx="7696200" cy="4876800"/>
          </a:xfrm>
        </p:spPr>
        <p:txBody>
          <a:bodyPr>
            <a:noAutofit/>
          </a:bodyPr>
          <a:lstStyle/>
          <a:p>
            <a:pPr lvl="0"/>
            <a:r>
              <a:rPr lang="en-US" sz="2400" dirty="0" smtClean="0"/>
              <a:t>Kevin </a:t>
            </a:r>
            <a:r>
              <a:rPr lang="en-US" sz="2400" dirty="0"/>
              <a:t>Peterson owns a newsstand near a subway station in downtown Chicago. Each day, Kevin sells an average of 100 copies of the Chicago Sun Times. The demand for this newspaper is normally distributed with daily standard deviation of 12 papers. Kevin purchases the newspaper at a cost of $0.75 per paper and sells each for $1.25.  On any given day, the Chicago Sun Times buys back any unsold newspapers for a refund of $0.40 each. Kevin wants to determine the optimum number of papers he should order each day</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2543346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16.11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371600"/>
            <a:ext cx="8017844"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51169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16.11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599" y="1371600"/>
            <a:ext cx="7883811"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3019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Economic Order Quantity (EOQ) </a:t>
            </a:r>
            <a:r>
              <a:rPr lang="en-US" sz="2400" dirty="0" smtClean="0"/>
              <a:t>Model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61092"/>
            <a:ext cx="8383587" cy="436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1376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Relationship Between the Average Inventory Level and Number of Orders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447800"/>
            <a:ext cx="8458200"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7924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Effect of Quantity Ordered on Ordering and Holding Costs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8088313" cy="361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9826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838200"/>
          </a:xfrm>
        </p:spPr>
        <p:txBody>
          <a:bodyPr>
            <a:noAutofit/>
          </a:bodyPr>
          <a:lstStyle/>
          <a:p>
            <a:r>
              <a:rPr lang="en-US" sz="2000" dirty="0"/>
              <a:t>Example 16.1</a:t>
            </a:r>
          </a:p>
        </p:txBody>
      </p:sp>
      <p:sp>
        <p:nvSpPr>
          <p:cNvPr id="7" name="Content Placeholder 6"/>
          <p:cNvSpPr>
            <a:spLocks noGrp="1"/>
          </p:cNvSpPr>
          <p:nvPr>
            <p:ph idx="1"/>
          </p:nvPr>
        </p:nvSpPr>
        <p:spPr>
          <a:xfrm>
            <a:off x="990600" y="685800"/>
            <a:ext cx="7696200" cy="2286000"/>
          </a:xfrm>
        </p:spPr>
        <p:txBody>
          <a:bodyPr>
            <a:noAutofit/>
          </a:bodyPr>
          <a:lstStyle/>
          <a:p>
            <a:pPr lvl="0"/>
            <a:r>
              <a:rPr lang="en-US" sz="1600" dirty="0" smtClean="0"/>
              <a:t>A </a:t>
            </a:r>
            <a:r>
              <a:rPr lang="en-US" sz="1600" dirty="0"/>
              <a:t>local distributor </a:t>
            </a:r>
            <a:r>
              <a:rPr lang="en-US" sz="1600" dirty="0" smtClean="0"/>
              <a:t>expects </a:t>
            </a:r>
            <a:r>
              <a:rPr lang="en-US" sz="1600" dirty="0"/>
              <a:t>to sell 12,000 cases of chocolate truffles next year. The annual holding costs for the truffles are $16 per case per year. The ordering cost is $60 per order. The distributor operates 320 days a year. Given this information, </a:t>
            </a:r>
          </a:p>
          <a:p>
            <a:pPr lvl="0"/>
            <a:r>
              <a:rPr lang="en-US" sz="1600" dirty="0" smtClean="0"/>
              <a:t>What </a:t>
            </a:r>
            <a:r>
              <a:rPr lang="en-US" sz="1600" dirty="0"/>
              <a:t>is the EOQ?</a:t>
            </a:r>
          </a:p>
          <a:p>
            <a:pPr lvl="0"/>
            <a:r>
              <a:rPr lang="en-US" sz="1600" dirty="0" smtClean="0"/>
              <a:t>How </a:t>
            </a:r>
            <a:r>
              <a:rPr lang="en-US" sz="1600" dirty="0"/>
              <a:t>many orders will there be next year?</a:t>
            </a:r>
          </a:p>
          <a:p>
            <a:pPr lvl="0"/>
            <a:r>
              <a:rPr lang="en-US" sz="1600" dirty="0" smtClean="0"/>
              <a:t>What </a:t>
            </a:r>
            <a:r>
              <a:rPr lang="en-US" sz="1600" dirty="0"/>
              <a:t>is the time between orders?</a:t>
            </a:r>
          </a:p>
          <a:p>
            <a:pPr lvl="0"/>
            <a:r>
              <a:rPr lang="en-US" sz="1600" dirty="0" smtClean="0"/>
              <a:t>What </a:t>
            </a:r>
            <a:r>
              <a:rPr lang="en-US" sz="1600" dirty="0"/>
              <a:t>is the total annual cost of the truffles if they are ordered in EOQ amounts</a:t>
            </a:r>
            <a:r>
              <a:rPr lang="en-US" sz="1600" dirty="0" smtClean="0"/>
              <a:t>?</a:t>
            </a:r>
            <a:endParaRPr lang="en-US" sz="1600" dirty="0"/>
          </a:p>
        </p:txBody>
      </p:sp>
      <p:sp>
        <p:nvSpPr>
          <p:cNvPr id="5" name="Slide Number Placeholder 4"/>
          <p:cNvSpPr>
            <a:spLocks noGrp="1"/>
          </p:cNvSpPr>
          <p:nvPr>
            <p:ph type="sldNum" sz="quarter" idx="12"/>
          </p:nvPr>
        </p:nvSpPr>
        <p:spPr>
          <a:xfrm>
            <a:off x="8672004" y="6553200"/>
            <a:ext cx="457200" cy="304800"/>
          </a:xfrm>
        </p:spPr>
        <p:txBody>
          <a:bodyPr/>
          <a:lstStyle/>
          <a:p>
            <a:fld id="{B6F15528-21DE-4FAA-801E-634DDDAF4B2B}" type="slidenum">
              <a:rPr lang="en-US" smtClean="0"/>
              <a:pPr/>
              <a:t>8</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011010"/>
            <a:ext cx="8364537" cy="3424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0753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685800"/>
          </a:xfrm>
        </p:spPr>
        <p:txBody>
          <a:bodyPr>
            <a:noAutofit/>
          </a:bodyPr>
          <a:lstStyle/>
          <a:p>
            <a:r>
              <a:rPr lang="en-US" sz="2000" dirty="0"/>
              <a:t>Example 16.2</a:t>
            </a:r>
          </a:p>
        </p:txBody>
      </p:sp>
      <p:sp>
        <p:nvSpPr>
          <p:cNvPr id="7" name="Content Placeholder 6"/>
          <p:cNvSpPr>
            <a:spLocks noGrp="1"/>
          </p:cNvSpPr>
          <p:nvPr>
            <p:ph idx="1"/>
          </p:nvPr>
        </p:nvSpPr>
        <p:spPr>
          <a:xfrm>
            <a:off x="990600" y="762000"/>
            <a:ext cx="7696200" cy="1600200"/>
          </a:xfrm>
        </p:spPr>
        <p:txBody>
          <a:bodyPr>
            <a:noAutofit/>
          </a:bodyPr>
          <a:lstStyle/>
          <a:p>
            <a:pPr lvl="0"/>
            <a:r>
              <a:rPr lang="en-US" sz="1800" dirty="0" smtClean="0"/>
              <a:t>Kraus </a:t>
            </a:r>
            <a:r>
              <a:rPr lang="en-US" sz="1800" dirty="0"/>
              <a:t>Department Store, located in Chicago, sells 1,700 coffeemakers per year. The purchase price of each coffeemaker is $70. The ordering cost is $90 per order.  The holding cost is 30% of the unit purchase price. Compute the economic order quantity and the total annual cost of ordering and holding the inventory of coffeemakers?</a:t>
            </a:r>
          </a:p>
          <a:p>
            <a:pPr marL="0" lvl="0" indent="0">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599" y="2286000"/>
            <a:ext cx="7948289" cy="3974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3481971"/>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6357</TotalTime>
  <Words>2812</Words>
  <Application>Microsoft Office PowerPoint</Application>
  <PresentationFormat>On-screen Show (4:3)</PresentationFormat>
  <Paragraphs>210</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VenkataramanTheme</vt:lpstr>
      <vt:lpstr>PowerPoint Presentation</vt:lpstr>
      <vt:lpstr>Chapter 16: Inventory Control Models</vt:lpstr>
      <vt:lpstr>Learning Objectives</vt:lpstr>
      <vt:lpstr>The Economic Order Quantity (EOQ) Model</vt:lpstr>
      <vt:lpstr>The Economic Order Quantity (EOQ) Model (Cont’d)</vt:lpstr>
      <vt:lpstr>Relationship Between the Average Inventory Level and Number of Orders</vt:lpstr>
      <vt:lpstr>The Effect of Quantity Ordered on Ordering and Holding Costs</vt:lpstr>
      <vt:lpstr>Example 16.1</vt:lpstr>
      <vt:lpstr>Example 16.2</vt:lpstr>
      <vt:lpstr>The Economic Production Quantity (EPQ) Model</vt:lpstr>
      <vt:lpstr>The Economic Production Quantity (EPQ) Model (Cont’d)</vt:lpstr>
      <vt:lpstr>The Economic Production Quantity (EPQ) Model (Cont’d)</vt:lpstr>
      <vt:lpstr>Example 16.3</vt:lpstr>
      <vt:lpstr>Example 16.3 (Cont’d)</vt:lpstr>
      <vt:lpstr>The EOQ Model With Quantity Discounts</vt:lpstr>
      <vt:lpstr>Case 1: The EOQ With a Quantity Discount When the Holding Cost Is Constant</vt:lpstr>
      <vt:lpstr>Case 1: The EOQ With a Quantity Discount When the Holding Cost Is Constant (Cont’d)</vt:lpstr>
      <vt:lpstr>Case 1: The EOQ With a Quantity Discount When the Holding Cost Is Constant (Cont’d)</vt:lpstr>
      <vt:lpstr>Case 1: The EOQ With a Quantity Discount When the Holding Cost Is Constant (Cont’d)</vt:lpstr>
      <vt:lpstr>Case 2: A Quantity Discount When the Holding Cost Is Expressed as a Percent of the Unit Price</vt:lpstr>
      <vt:lpstr>Case 2: A Quantity Discount When the Holding Cost Is Expressed as a Percent of the Unit Price (Cont’d)</vt:lpstr>
      <vt:lpstr>Case 2: A Quantity Discount When the Holding Cost Is Expressed as a Percent of the Unit Price (Cont’d)</vt:lpstr>
      <vt:lpstr>Case 2: A Quantity Discount When the Holding Cost is Expressed as a Percent of the Unit Price (Cont’d)</vt:lpstr>
      <vt:lpstr>Reorder Point for Continuous Review Systems (EOQ Model) </vt:lpstr>
      <vt:lpstr> Determining the Reorder Point When Both the Demand and the Lead Time Are Constant</vt:lpstr>
      <vt:lpstr>Example 16.6</vt:lpstr>
      <vt:lpstr>Example 16.6 (Cont’d)</vt:lpstr>
      <vt:lpstr>Determining ROP When the Demand Is Variable and the Lead Time Is Constant</vt:lpstr>
      <vt:lpstr>Determining ROP When the Demand Is Constant and the Lead Time Is Normal</vt:lpstr>
      <vt:lpstr>Determining ROP When the Demand Is Constant and the Lead Time Is Normal (Cont’d)</vt:lpstr>
      <vt:lpstr>Example 16.7</vt:lpstr>
      <vt:lpstr>Example 16.7 (Cont’d)</vt:lpstr>
      <vt:lpstr>Determining the Reorder Point When Demand Is Constant and the Lead Time Is Variable</vt:lpstr>
      <vt:lpstr>Example 16.8</vt:lpstr>
      <vt:lpstr>Example 16.8 (Cont’d)</vt:lpstr>
      <vt:lpstr>Determining the Reorder Point When Both the Demand and the Lead Times Are Variable</vt:lpstr>
      <vt:lpstr>Example 16.9</vt:lpstr>
      <vt:lpstr>Example 16.9 (Cont’d)</vt:lpstr>
      <vt:lpstr>How Much to Order: Periodic Review Systems</vt:lpstr>
      <vt:lpstr>How Much to Order: Periodic Review Systems (Cont’d)</vt:lpstr>
      <vt:lpstr>Example 16.10</vt:lpstr>
      <vt:lpstr>Example 16.10 (Cont’d)</vt:lpstr>
      <vt:lpstr>How Much to Order: Single Period Inventory Systems</vt:lpstr>
      <vt:lpstr>Example 16.11</vt:lpstr>
      <vt:lpstr>Example 16.11 (Cont’d)</vt:lpstr>
      <vt:lpstr>Example 16.11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342</cp:revision>
  <dcterms:created xsi:type="dcterms:W3CDTF">2006-08-16T00:00:00Z</dcterms:created>
  <dcterms:modified xsi:type="dcterms:W3CDTF">2017-01-06T12:47:12Z</dcterms:modified>
</cp:coreProperties>
</file>